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7"/>
    <p:sldId id="257" r:id="rId38"/>
    <p:sldId id="258" r:id="rId39"/>
    <p:sldId id="259" r:id="rId40"/>
    <p:sldId id="260" r:id="rId41"/>
    <p:sldId id="261" r:id="rId42"/>
    <p:sldId id="262" r:id="rId43"/>
    <p:sldId id="263" r:id="rId44"/>
    <p:sldId id="264" r:id="rId45"/>
    <p:sldId id="265" r:id="rId46"/>
    <p:sldId id="266" r:id="rId4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redoka One" charset="1" panose="02000000000000000000"/>
      <p:regular r:id="rId10"/>
    </p:embeddedFont>
    <p:embeddedFont>
      <p:font typeface="Noto Sans" charset="1" panose="020B0502040504020204"/>
      <p:regular r:id="rId11"/>
    </p:embeddedFont>
    <p:embeddedFont>
      <p:font typeface="Noto Sans Bold" charset="1" panose="020B0802040504020204"/>
      <p:regular r:id="rId12"/>
    </p:embeddedFont>
    <p:embeddedFont>
      <p:font typeface="Noto Sans Italics" charset="1" panose="020B0502040504090204"/>
      <p:regular r:id="rId13"/>
    </p:embeddedFont>
    <p:embeddedFont>
      <p:font typeface="Noto Sans Bold Italics" charset="1" panose="020B0802040504090204"/>
      <p:regular r:id="rId14"/>
    </p:embeddedFont>
    <p:embeddedFont>
      <p:font typeface="Public Sans" charset="1" panose="00000000000000000000"/>
      <p:regular r:id="rId15"/>
    </p:embeddedFont>
    <p:embeddedFont>
      <p:font typeface="Public Sans Bold" charset="1" panose="00000000000000000000"/>
      <p:regular r:id="rId16"/>
    </p:embeddedFont>
    <p:embeddedFont>
      <p:font typeface="Public Sans Italics" charset="1" panose="00000000000000000000"/>
      <p:regular r:id="rId17"/>
    </p:embeddedFont>
    <p:embeddedFont>
      <p:font typeface="Public Sans Bold Italics" charset="1" panose="00000000000000000000"/>
      <p:regular r:id="rId18"/>
    </p:embeddedFont>
    <p:embeddedFont>
      <p:font typeface="Open Sans" charset="1" panose="020B0606030504020204"/>
      <p:regular r:id="rId19"/>
    </p:embeddedFont>
    <p:embeddedFont>
      <p:font typeface="Open Sans Bold" charset="1" panose="020B0806030504020204"/>
      <p:regular r:id="rId20"/>
    </p:embeddedFont>
    <p:embeddedFont>
      <p:font typeface="Open Sans Italics" charset="1" panose="020B0606030504020204"/>
      <p:regular r:id="rId21"/>
    </p:embeddedFont>
    <p:embeddedFont>
      <p:font typeface="Open Sans Bold Italics" charset="1" panose="020B0806030504020204"/>
      <p:regular r:id="rId22"/>
    </p:embeddedFont>
    <p:embeddedFont>
      <p:font typeface="Montserrat" charset="1" panose="00000500000000000000"/>
      <p:regular r:id="rId23"/>
    </p:embeddedFont>
    <p:embeddedFont>
      <p:font typeface="Montserrat Bold" charset="1" panose="00000600000000000000"/>
      <p:regular r:id="rId24"/>
    </p:embeddedFont>
    <p:embeddedFont>
      <p:font typeface="Montserrat Italics" charset="1" panose="00000500000000000000"/>
      <p:regular r:id="rId25"/>
    </p:embeddedFont>
    <p:embeddedFont>
      <p:font typeface="Montserrat Bold Italics" charset="1" panose="00000600000000000000"/>
      <p:regular r:id="rId26"/>
    </p:embeddedFont>
    <p:embeddedFont>
      <p:font typeface="Josefin Sans Bold" charset="1" panose="00000800000000000000"/>
      <p:regular r:id="rId27"/>
    </p:embeddedFont>
    <p:embeddedFont>
      <p:font typeface="Josefin Sans Bold Italics" charset="1" panose="00000800000000000000"/>
      <p:regular r:id="rId28"/>
    </p:embeddedFont>
    <p:embeddedFont>
      <p:font typeface="Josefin Sans Regular" charset="1" panose="00000500000000000000"/>
      <p:regular r:id="rId29"/>
    </p:embeddedFont>
    <p:embeddedFont>
      <p:font typeface="Josefin Sans Regular Bold" charset="1" panose="00000700000000000000"/>
      <p:regular r:id="rId30"/>
    </p:embeddedFont>
    <p:embeddedFont>
      <p:font typeface="Josefin Sans Regular Italics" charset="1" panose="00000500000000000000"/>
      <p:regular r:id="rId31"/>
    </p:embeddedFont>
    <p:embeddedFont>
      <p:font typeface="Josefin Sans Regular Bold Italics" charset="1" panose="00000700000000000000"/>
      <p:regular r:id="rId32"/>
    </p:embeddedFont>
    <p:embeddedFont>
      <p:font typeface="TT Ramillas" charset="1" panose="020E0000080000020004"/>
      <p:regular r:id="rId33"/>
    </p:embeddedFont>
    <p:embeddedFont>
      <p:font typeface="TT Ramillas Bold" charset="1" panose="020E0000080000020004"/>
      <p:regular r:id="rId34"/>
    </p:embeddedFont>
    <p:embeddedFont>
      <p:font typeface="TT Ramillas Italics" charset="1" panose="020E0000080000090004"/>
      <p:regular r:id="rId35"/>
    </p:embeddedFont>
    <p:embeddedFont>
      <p:font typeface="TT Ramillas Bold Italics" charset="1" panose="020E0000080000090004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slides/slide1.xml" Type="http://schemas.openxmlformats.org/officeDocument/2006/relationships/slide"/><Relationship Id="rId38" Target="slides/slide2.xml" Type="http://schemas.openxmlformats.org/officeDocument/2006/relationships/slide"/><Relationship Id="rId39" Target="slides/slide3.xml" Type="http://schemas.openxmlformats.org/officeDocument/2006/relationships/slide"/><Relationship Id="rId4" Target="theme/theme1.xml" Type="http://schemas.openxmlformats.org/officeDocument/2006/relationships/theme"/><Relationship Id="rId40" Target="slides/slide4.xml" Type="http://schemas.openxmlformats.org/officeDocument/2006/relationships/slide"/><Relationship Id="rId41" Target="slides/slide5.xml" Type="http://schemas.openxmlformats.org/officeDocument/2006/relationships/slide"/><Relationship Id="rId42" Target="slides/slide6.xml" Type="http://schemas.openxmlformats.org/officeDocument/2006/relationships/slide"/><Relationship Id="rId43" Target="slides/slide7.xml" Type="http://schemas.openxmlformats.org/officeDocument/2006/relationships/slide"/><Relationship Id="rId44" Target="slides/slide8.xml" Type="http://schemas.openxmlformats.org/officeDocument/2006/relationships/slide"/><Relationship Id="rId45" Target="slides/slide9.xml" Type="http://schemas.openxmlformats.org/officeDocument/2006/relationships/slide"/><Relationship Id="rId46" Target="slides/slide10.xml" Type="http://schemas.openxmlformats.org/officeDocument/2006/relationships/slide"/><Relationship Id="rId47" Target="slides/slide1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6434131" cy="3919710"/>
          </a:xfrm>
          <a:custGeom>
            <a:avLst/>
            <a:gdLst/>
            <a:ahLst/>
            <a:cxnLst/>
            <a:rect r="r" b="b" t="t" l="l"/>
            <a:pathLst>
              <a:path h="3919710" w="6434131">
                <a:moveTo>
                  <a:pt x="0" y="0"/>
                </a:moveTo>
                <a:lnTo>
                  <a:pt x="6434131" y="0"/>
                </a:lnTo>
                <a:lnTo>
                  <a:pt x="6434131" y="3919710"/>
                </a:lnTo>
                <a:lnTo>
                  <a:pt x="0" y="39197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69007" y="3710525"/>
            <a:ext cx="3195415" cy="2488080"/>
          </a:xfrm>
          <a:custGeom>
            <a:avLst/>
            <a:gdLst/>
            <a:ahLst/>
            <a:cxnLst/>
            <a:rect r="r" b="b" t="t" l="l"/>
            <a:pathLst>
              <a:path h="2488080" w="3195415">
                <a:moveTo>
                  <a:pt x="0" y="0"/>
                </a:moveTo>
                <a:lnTo>
                  <a:pt x="3195414" y="0"/>
                </a:lnTo>
                <a:lnTo>
                  <a:pt x="3195414" y="2488080"/>
                </a:lnTo>
                <a:lnTo>
                  <a:pt x="0" y="2488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861645" y="2694112"/>
            <a:ext cx="4333562" cy="4520906"/>
          </a:xfrm>
          <a:custGeom>
            <a:avLst/>
            <a:gdLst/>
            <a:ahLst/>
            <a:cxnLst/>
            <a:rect r="r" b="b" t="t" l="l"/>
            <a:pathLst>
              <a:path h="4520906" w="4333562">
                <a:moveTo>
                  <a:pt x="0" y="0"/>
                </a:moveTo>
                <a:lnTo>
                  <a:pt x="4333562" y="0"/>
                </a:lnTo>
                <a:lnTo>
                  <a:pt x="4333562" y="4520906"/>
                </a:lnTo>
                <a:lnTo>
                  <a:pt x="0" y="45209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76513" y="1641463"/>
            <a:ext cx="1280057" cy="2769104"/>
          </a:xfrm>
          <a:custGeom>
            <a:avLst/>
            <a:gdLst/>
            <a:ahLst/>
            <a:cxnLst/>
            <a:rect r="r" b="b" t="t" l="l"/>
            <a:pathLst>
              <a:path h="2769104" w="1280057">
                <a:moveTo>
                  <a:pt x="0" y="0"/>
                </a:moveTo>
                <a:lnTo>
                  <a:pt x="1280057" y="0"/>
                </a:lnTo>
                <a:lnTo>
                  <a:pt x="1280057" y="2769104"/>
                </a:lnTo>
                <a:lnTo>
                  <a:pt x="0" y="27691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831574" y="6504741"/>
            <a:ext cx="3205114" cy="3782259"/>
          </a:xfrm>
          <a:custGeom>
            <a:avLst/>
            <a:gdLst/>
            <a:ahLst/>
            <a:cxnLst/>
            <a:rect r="r" b="b" t="t" l="l"/>
            <a:pathLst>
              <a:path h="3782259" w="3205114">
                <a:moveTo>
                  <a:pt x="0" y="0"/>
                </a:moveTo>
                <a:lnTo>
                  <a:pt x="3205114" y="0"/>
                </a:lnTo>
                <a:lnTo>
                  <a:pt x="3205114" y="3782259"/>
                </a:lnTo>
                <a:lnTo>
                  <a:pt x="0" y="37822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95987" y="5675430"/>
            <a:ext cx="1621078" cy="3650040"/>
          </a:xfrm>
          <a:custGeom>
            <a:avLst/>
            <a:gdLst/>
            <a:ahLst/>
            <a:cxnLst/>
            <a:rect r="r" b="b" t="t" l="l"/>
            <a:pathLst>
              <a:path h="3650040" w="1621078">
                <a:moveTo>
                  <a:pt x="0" y="0"/>
                </a:moveTo>
                <a:lnTo>
                  <a:pt x="1621078" y="0"/>
                </a:lnTo>
                <a:lnTo>
                  <a:pt x="1621078" y="3650040"/>
                </a:lnTo>
                <a:lnTo>
                  <a:pt x="0" y="365004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144000" y="4098030"/>
            <a:ext cx="8217084" cy="2107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72"/>
              </a:lnSpc>
            </a:pPr>
            <a:r>
              <a:rPr lang="en-US" sz="7475">
                <a:solidFill>
                  <a:srgbClr val="F7B4A7"/>
                </a:solidFill>
                <a:latin typeface="Josefin Sans Bold Bold"/>
              </a:rPr>
              <a:t>Project:</a:t>
            </a:r>
          </a:p>
          <a:p>
            <a:pPr algn="l">
              <a:lnSpc>
                <a:spcPts val="8372"/>
              </a:lnSpc>
            </a:pPr>
            <a:r>
              <a:rPr lang="en-US" sz="7475">
                <a:solidFill>
                  <a:srgbClr val="F7B4A7"/>
                </a:solidFill>
                <a:latin typeface="Josefin Sans Bold Bold"/>
              </a:rPr>
              <a:t>Internship IU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6853386"/>
            <a:ext cx="8217084" cy="647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400">
                <a:solidFill>
                  <a:srgbClr val="94DDDE"/>
                </a:solidFill>
                <a:latin typeface="Josefin Sans Regular"/>
              </a:rPr>
              <a:t>created by Trần Hải Nam-ITITIU19161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583569" y="1906358"/>
            <a:ext cx="11120862" cy="1056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146"/>
              </a:lnSpc>
            </a:pPr>
            <a:r>
              <a:rPr lang="en-US" sz="7406">
                <a:solidFill>
                  <a:srgbClr val="FFFFFF"/>
                </a:solidFill>
                <a:latin typeface="Montserrat"/>
              </a:rPr>
              <a:t>Technical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385821" y="7872244"/>
            <a:ext cx="402192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</a:rPr>
              <a:t>Reactjs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811103" y="7872244"/>
            <a:ext cx="402192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Montserrat"/>
              </a:rPr>
              <a:t>Mui Material UI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9610768" y="3470007"/>
            <a:ext cx="5093662" cy="3346985"/>
          </a:xfrm>
          <a:custGeom>
            <a:avLst/>
            <a:gdLst/>
            <a:ahLst/>
            <a:cxnLst/>
            <a:rect r="r" b="b" t="t" l="l"/>
            <a:pathLst>
              <a:path h="3346985" w="5093662">
                <a:moveTo>
                  <a:pt x="0" y="0"/>
                </a:moveTo>
                <a:lnTo>
                  <a:pt x="5093663" y="0"/>
                </a:lnTo>
                <a:lnTo>
                  <a:pt x="5093663" y="3346986"/>
                </a:lnTo>
                <a:lnTo>
                  <a:pt x="0" y="33469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583569" y="3230235"/>
            <a:ext cx="4249458" cy="4249458"/>
          </a:xfrm>
          <a:custGeom>
            <a:avLst/>
            <a:gdLst/>
            <a:ahLst/>
            <a:cxnLst/>
            <a:rect r="r" b="b" t="t" l="l"/>
            <a:pathLst>
              <a:path h="4249458" w="4249458">
                <a:moveTo>
                  <a:pt x="0" y="0"/>
                </a:moveTo>
                <a:lnTo>
                  <a:pt x="4249458" y="0"/>
                </a:lnTo>
                <a:lnTo>
                  <a:pt x="4249458" y="4249458"/>
                </a:lnTo>
                <a:lnTo>
                  <a:pt x="0" y="42494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5117573"/>
            <a:ext cx="10287000" cy="2795055"/>
            <a:chOff x="0" y="0"/>
            <a:chExt cx="13716000" cy="3726739"/>
          </a:xfrm>
        </p:grpSpPr>
        <p:sp>
          <p:nvSpPr>
            <p:cNvPr name="AutoShape 3" id="3"/>
            <p:cNvSpPr/>
            <p:nvPr/>
          </p:nvSpPr>
          <p:spPr>
            <a:xfrm rot="-10800000">
              <a:off x="0" y="2238020"/>
              <a:ext cx="13716000" cy="1270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9508740" cy="1524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000"/>
                </a:lnSpc>
                <a:spcBef>
                  <a:spcPct val="0"/>
                </a:spcBef>
              </a:pPr>
              <a:r>
                <a:rPr lang="en-US" sz="7500" u="none">
                  <a:solidFill>
                    <a:srgbClr val="FFFFFF"/>
                  </a:solidFill>
                  <a:latin typeface="TT Ramillas"/>
                </a:rPr>
                <a:t>Demo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162859"/>
              <a:ext cx="9508740" cy="5638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-2832015" y="279053"/>
            <a:ext cx="11174993" cy="9677040"/>
            <a:chOff x="0" y="0"/>
            <a:chExt cx="4282440" cy="3708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>
                <a:alphaModFix amt="80000"/>
              </a:blip>
              <a:stretch>
                <a:fillRect l="-54691" t="0" r="-18499" b="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69865" y="3974249"/>
            <a:ext cx="5522970" cy="243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Open Sans Bold"/>
              </a:rPr>
              <a:t>Table of content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7758491" y="1028700"/>
            <a:ext cx="2153571" cy="2163224"/>
          </a:xfrm>
          <a:custGeom>
            <a:avLst/>
            <a:gdLst/>
            <a:ahLst/>
            <a:cxnLst/>
            <a:rect r="r" b="b" t="t" l="l"/>
            <a:pathLst>
              <a:path h="2163224" w="2153571">
                <a:moveTo>
                  <a:pt x="0" y="0"/>
                </a:moveTo>
                <a:lnTo>
                  <a:pt x="2153572" y="0"/>
                </a:lnTo>
                <a:lnTo>
                  <a:pt x="2153572" y="2163224"/>
                </a:lnTo>
                <a:lnTo>
                  <a:pt x="0" y="21632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758491" y="4111447"/>
            <a:ext cx="2153571" cy="2163224"/>
          </a:xfrm>
          <a:custGeom>
            <a:avLst/>
            <a:gdLst/>
            <a:ahLst/>
            <a:cxnLst/>
            <a:rect r="r" b="b" t="t" l="l"/>
            <a:pathLst>
              <a:path h="2163224" w="2153571">
                <a:moveTo>
                  <a:pt x="0" y="0"/>
                </a:moveTo>
                <a:lnTo>
                  <a:pt x="2153572" y="0"/>
                </a:lnTo>
                <a:lnTo>
                  <a:pt x="2153572" y="2163224"/>
                </a:lnTo>
                <a:lnTo>
                  <a:pt x="0" y="21632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758491" y="7095076"/>
            <a:ext cx="2153571" cy="2163224"/>
          </a:xfrm>
          <a:custGeom>
            <a:avLst/>
            <a:gdLst/>
            <a:ahLst/>
            <a:cxnLst/>
            <a:rect r="r" b="b" t="t" l="l"/>
            <a:pathLst>
              <a:path h="2163224" w="2153571">
                <a:moveTo>
                  <a:pt x="0" y="0"/>
                </a:moveTo>
                <a:lnTo>
                  <a:pt x="2153572" y="0"/>
                </a:lnTo>
                <a:lnTo>
                  <a:pt x="2153572" y="2163224"/>
                </a:lnTo>
                <a:lnTo>
                  <a:pt x="0" y="21632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552384" y="1695974"/>
            <a:ext cx="6706916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3999" spc="-79">
                <a:solidFill>
                  <a:srgbClr val="FFFFFF"/>
                </a:solidFill>
                <a:latin typeface="Open Sans Bold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552384" y="4779111"/>
            <a:ext cx="6706916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3999" spc="-79">
                <a:solidFill>
                  <a:srgbClr val="FFFFFF"/>
                </a:solidFill>
                <a:latin typeface="Open Sans Bold"/>
              </a:rPr>
              <a:t>Analysis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552384" y="7762350"/>
            <a:ext cx="6706916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3999" spc="-79">
                <a:solidFill>
                  <a:srgbClr val="FFFFFF"/>
                </a:solidFill>
                <a:latin typeface="Open Sans Bold"/>
              </a:rPr>
              <a:t>Deploy and demo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49599" y="1467375"/>
            <a:ext cx="371356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9"/>
              </a:lnSpc>
              <a:spcBef>
                <a:spcPct val="0"/>
              </a:spcBef>
            </a:pPr>
            <a:r>
              <a:rPr lang="en-US" sz="8499">
                <a:solidFill>
                  <a:srgbClr val="FFFFFF"/>
                </a:solidFill>
                <a:latin typeface="Josefin Sans Bold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20595" y="4500562"/>
            <a:ext cx="629364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9"/>
              </a:lnSpc>
              <a:spcBef>
                <a:spcPct val="0"/>
              </a:spcBef>
            </a:pPr>
            <a:r>
              <a:rPr lang="en-US" sz="8499">
                <a:solidFill>
                  <a:srgbClr val="FFFFFF"/>
                </a:solidFill>
                <a:latin typeface="Josefin Sans Bold Bold"/>
              </a:rPr>
              <a:t>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44877" y="7636746"/>
            <a:ext cx="568881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9"/>
              </a:lnSpc>
              <a:spcBef>
                <a:spcPct val="0"/>
              </a:spcBef>
            </a:pPr>
            <a:r>
              <a:rPr lang="en-US" sz="8499">
                <a:solidFill>
                  <a:srgbClr val="FFFFFF"/>
                </a:solidFill>
                <a:latin typeface="Josefin Sans Bold Bold"/>
              </a:rPr>
              <a:t>3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34000" y="4500562"/>
            <a:ext cx="7620000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199"/>
              </a:lnSpc>
            </a:pPr>
            <a:r>
              <a:rPr lang="en-US" sz="8499">
                <a:solidFill>
                  <a:srgbClr val="FFFFFF"/>
                </a:solidFill>
                <a:latin typeface="Josefin Sans Bold Bold"/>
              </a:rPr>
              <a:t>Introduction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4445872"/>
            <a:ext cx="2713624" cy="5841128"/>
            <a:chOff x="0" y="0"/>
            <a:chExt cx="5355113" cy="115269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55113" cy="11526982"/>
            </a:xfrm>
            <a:custGeom>
              <a:avLst/>
              <a:gdLst/>
              <a:ahLst/>
              <a:cxnLst/>
              <a:rect r="r" b="b" t="t" l="l"/>
              <a:pathLst>
                <a:path h="11526982" w="5355113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258401" y="0"/>
            <a:ext cx="2067430" cy="4450182"/>
            <a:chOff x="0" y="0"/>
            <a:chExt cx="5355113" cy="115269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55113" cy="11526982"/>
            </a:xfrm>
            <a:custGeom>
              <a:avLst/>
              <a:gdLst/>
              <a:ahLst/>
              <a:cxnLst/>
              <a:rect r="r" b="b" t="t" l="l"/>
              <a:pathLst>
                <a:path h="11526982" w="5355113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170158"/>
            <a:ext cx="16230600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79"/>
              </a:lnSpc>
              <a:spcBef>
                <a:spcPct val="0"/>
              </a:spcBef>
            </a:pPr>
            <a:r>
              <a:rPr lang="en-US" sz="6399">
                <a:solidFill>
                  <a:srgbClr val="FFFFFF"/>
                </a:solidFill>
                <a:latin typeface="Open Sans Bold"/>
              </a:rPr>
              <a:t>Problem of Student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117046" y="3440231"/>
            <a:ext cx="5737999" cy="2163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19"/>
              </a:lnSpc>
              <a:spcBef>
                <a:spcPct val="0"/>
              </a:spcBef>
            </a:pPr>
            <a:r>
              <a:rPr lang="en-US" sz="4399">
                <a:solidFill>
                  <a:srgbClr val="FFFFFF"/>
                </a:solidFill>
                <a:latin typeface="Open Sans"/>
              </a:rPr>
              <a:t>Difficulty in finding work with reputable companies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432955" y="3078281"/>
            <a:ext cx="5737999" cy="2887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20"/>
              </a:lnSpc>
              <a:spcBef>
                <a:spcPct val="0"/>
              </a:spcBef>
            </a:pPr>
            <a:r>
              <a:rPr lang="en-US" sz="4400">
                <a:solidFill>
                  <a:srgbClr val="FFFFFF"/>
                </a:solidFill>
                <a:latin typeface="Open Sans"/>
              </a:rPr>
              <a:t>Difficulty in obtaining information about the internship process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17046" y="6704698"/>
            <a:ext cx="5737999" cy="2163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20"/>
              </a:lnSpc>
              <a:spcBef>
                <a:spcPct val="0"/>
              </a:spcBef>
            </a:pPr>
            <a:r>
              <a:rPr lang="en-US" sz="4400">
                <a:solidFill>
                  <a:srgbClr val="FFFFFF"/>
                </a:solidFill>
                <a:latin typeface="Open Sans"/>
              </a:rPr>
              <a:t>It's hard not knowing how to write a cv and how to submit it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432955" y="6370955"/>
            <a:ext cx="5737999" cy="2887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20"/>
              </a:lnSpc>
              <a:spcBef>
                <a:spcPct val="0"/>
              </a:spcBef>
            </a:pPr>
            <a:r>
              <a:rPr lang="en-US" sz="4400">
                <a:solidFill>
                  <a:srgbClr val="FFFFFF"/>
                </a:solidFill>
                <a:latin typeface="Open Sans"/>
              </a:rPr>
              <a:t>Difficulty finding report templates and submitting reports to teachers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92146" y="1831253"/>
            <a:ext cx="14303707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Fredoka One"/>
              </a:rPr>
              <a:t>Problem of Teacher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027188" y="4638480"/>
            <a:ext cx="6863894" cy="3948798"/>
            <a:chOff x="0" y="0"/>
            <a:chExt cx="9151859" cy="5265064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254000" y="254000"/>
              <a:ext cx="8897859" cy="5011064"/>
              <a:chOff x="0" y="0"/>
              <a:chExt cx="1508954" cy="849807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508954" cy="849807"/>
              </a:xfrm>
              <a:custGeom>
                <a:avLst/>
                <a:gdLst/>
                <a:ahLst/>
                <a:cxnLst/>
                <a:rect r="r" b="b" t="t" l="l"/>
                <a:pathLst>
                  <a:path h="849807" w="1508954">
                    <a:moveTo>
                      <a:pt x="1384494" y="849807"/>
                    </a:moveTo>
                    <a:lnTo>
                      <a:pt x="124460" y="849807"/>
                    </a:lnTo>
                    <a:cubicBezTo>
                      <a:pt x="55880" y="849807"/>
                      <a:pt x="0" y="793927"/>
                      <a:pt x="0" y="72534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384494" y="0"/>
                    </a:lnTo>
                    <a:cubicBezTo>
                      <a:pt x="1453074" y="0"/>
                      <a:pt x="1508954" y="55880"/>
                      <a:pt x="1508954" y="124460"/>
                    </a:cubicBezTo>
                    <a:lnTo>
                      <a:pt x="1508954" y="725347"/>
                    </a:lnTo>
                    <a:cubicBezTo>
                      <a:pt x="1508954" y="793927"/>
                      <a:pt x="1453074" y="849807"/>
                      <a:pt x="1384494" y="849807"/>
                    </a:cubicBezTo>
                    <a:close/>
                  </a:path>
                </a:pathLst>
              </a:custGeom>
              <a:solidFill>
                <a:srgbClr val="C6C6C6">
                  <a:alpha val="33725"/>
                </a:srgbClr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0"/>
              <a:ext cx="8897859" cy="5011064"/>
              <a:chOff x="0" y="0"/>
              <a:chExt cx="1508954" cy="849807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1508954" cy="849807"/>
              </a:xfrm>
              <a:custGeom>
                <a:avLst/>
                <a:gdLst/>
                <a:ahLst/>
                <a:cxnLst/>
                <a:rect r="r" b="b" t="t" l="l"/>
                <a:pathLst>
                  <a:path h="849807" w="1508954">
                    <a:moveTo>
                      <a:pt x="1384494" y="849807"/>
                    </a:moveTo>
                    <a:lnTo>
                      <a:pt x="124460" y="849807"/>
                    </a:lnTo>
                    <a:cubicBezTo>
                      <a:pt x="55880" y="849807"/>
                      <a:pt x="0" y="793927"/>
                      <a:pt x="0" y="72534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384494" y="0"/>
                    </a:lnTo>
                    <a:cubicBezTo>
                      <a:pt x="1453074" y="0"/>
                      <a:pt x="1508954" y="55880"/>
                      <a:pt x="1508954" y="124460"/>
                    </a:cubicBezTo>
                    <a:lnTo>
                      <a:pt x="1508954" y="725347"/>
                    </a:lnTo>
                    <a:cubicBezTo>
                      <a:pt x="1508954" y="793927"/>
                      <a:pt x="1453074" y="849807"/>
                      <a:pt x="1384494" y="849807"/>
                    </a:cubicBezTo>
                    <a:close/>
                  </a:path>
                </a:pathLst>
              </a:custGeom>
              <a:solidFill>
                <a:srgbClr val="C6C6C6"/>
              </a:solidFill>
            </p:spPr>
          </p:sp>
        </p:grpSp>
        <p:sp>
          <p:nvSpPr>
            <p:cNvPr name="TextBox 8" id="8"/>
            <p:cNvSpPr txBox="true"/>
            <p:nvPr/>
          </p:nvSpPr>
          <p:spPr>
            <a:xfrm rot="0">
              <a:off x="1176101" y="667207"/>
              <a:ext cx="6545657" cy="366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400"/>
                </a:lnSpc>
              </a:pPr>
              <a:r>
                <a:rPr lang="en-US" sz="4500">
                  <a:solidFill>
                    <a:srgbClr val="000000"/>
                  </a:solidFill>
                  <a:latin typeface="Public Sans"/>
                </a:rPr>
                <a:t>Difficulty in student management and student support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396918" y="4638480"/>
            <a:ext cx="6863894" cy="3948798"/>
            <a:chOff x="0" y="0"/>
            <a:chExt cx="9151859" cy="5265064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254000" y="254000"/>
              <a:ext cx="8897859" cy="5011064"/>
              <a:chOff x="0" y="0"/>
              <a:chExt cx="1508954" cy="849807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508954" cy="849807"/>
              </a:xfrm>
              <a:custGeom>
                <a:avLst/>
                <a:gdLst/>
                <a:ahLst/>
                <a:cxnLst/>
                <a:rect r="r" b="b" t="t" l="l"/>
                <a:pathLst>
                  <a:path h="849807" w="1508954">
                    <a:moveTo>
                      <a:pt x="1384494" y="849807"/>
                    </a:moveTo>
                    <a:lnTo>
                      <a:pt x="124460" y="849807"/>
                    </a:lnTo>
                    <a:cubicBezTo>
                      <a:pt x="55880" y="849807"/>
                      <a:pt x="0" y="793927"/>
                      <a:pt x="0" y="72534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384494" y="0"/>
                    </a:lnTo>
                    <a:cubicBezTo>
                      <a:pt x="1453074" y="0"/>
                      <a:pt x="1508954" y="55880"/>
                      <a:pt x="1508954" y="124460"/>
                    </a:cubicBezTo>
                    <a:lnTo>
                      <a:pt x="1508954" y="725347"/>
                    </a:lnTo>
                    <a:cubicBezTo>
                      <a:pt x="1508954" y="793927"/>
                      <a:pt x="1453074" y="849807"/>
                      <a:pt x="1384494" y="849807"/>
                    </a:cubicBezTo>
                    <a:close/>
                  </a:path>
                </a:pathLst>
              </a:custGeom>
              <a:solidFill>
                <a:srgbClr val="C6C6C6">
                  <a:alpha val="33725"/>
                </a:srgbClr>
              </a:solidFill>
            </p:spPr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8897859" cy="5011064"/>
              <a:chOff x="0" y="0"/>
              <a:chExt cx="1508954" cy="849807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1508954" cy="849807"/>
              </a:xfrm>
              <a:custGeom>
                <a:avLst/>
                <a:gdLst/>
                <a:ahLst/>
                <a:cxnLst/>
                <a:rect r="r" b="b" t="t" l="l"/>
                <a:pathLst>
                  <a:path h="849807" w="1508954">
                    <a:moveTo>
                      <a:pt x="1384494" y="849807"/>
                    </a:moveTo>
                    <a:lnTo>
                      <a:pt x="124460" y="849807"/>
                    </a:lnTo>
                    <a:cubicBezTo>
                      <a:pt x="55880" y="849807"/>
                      <a:pt x="0" y="793927"/>
                      <a:pt x="0" y="72534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1384494" y="0"/>
                    </a:lnTo>
                    <a:cubicBezTo>
                      <a:pt x="1453074" y="0"/>
                      <a:pt x="1508954" y="55880"/>
                      <a:pt x="1508954" y="124460"/>
                    </a:cubicBezTo>
                    <a:lnTo>
                      <a:pt x="1508954" y="725347"/>
                    </a:lnTo>
                    <a:cubicBezTo>
                      <a:pt x="1508954" y="793927"/>
                      <a:pt x="1453074" y="849807"/>
                      <a:pt x="1384494" y="849807"/>
                    </a:cubicBezTo>
                    <a:close/>
                  </a:path>
                </a:pathLst>
              </a:custGeom>
              <a:solidFill>
                <a:srgbClr val="C6C6C6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1176101" y="210007"/>
              <a:ext cx="6545657" cy="4581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400"/>
                </a:lnSpc>
              </a:pPr>
              <a:r>
                <a:rPr lang="en-US" sz="4500">
                  <a:solidFill>
                    <a:srgbClr val="000000"/>
                  </a:solidFill>
                  <a:latin typeface="Public Sans"/>
                </a:rPr>
                <a:t>Takes time in compiling student information for grading and reporting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34000" y="4500562"/>
            <a:ext cx="7620000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199"/>
              </a:lnSpc>
            </a:pPr>
            <a:r>
              <a:rPr lang="en-US" sz="8499">
                <a:solidFill>
                  <a:srgbClr val="FFFFFF"/>
                </a:solidFill>
                <a:latin typeface="Josefin Sans Bold"/>
              </a:rPr>
              <a:t>Analysis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4445872"/>
            <a:ext cx="2713624" cy="5841128"/>
            <a:chOff x="0" y="0"/>
            <a:chExt cx="5355113" cy="115269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55113" cy="11526982"/>
            </a:xfrm>
            <a:custGeom>
              <a:avLst/>
              <a:gdLst/>
              <a:ahLst/>
              <a:cxnLst/>
              <a:rect r="r" b="b" t="t" l="l"/>
              <a:pathLst>
                <a:path h="11526982" w="5355113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C6C6C6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258401" y="0"/>
            <a:ext cx="2067430" cy="4450182"/>
            <a:chOff x="0" y="0"/>
            <a:chExt cx="5355113" cy="115269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55113" cy="11526982"/>
            </a:xfrm>
            <a:custGeom>
              <a:avLst/>
              <a:gdLst/>
              <a:ahLst/>
              <a:cxnLst/>
              <a:rect r="r" b="b" t="t" l="l"/>
              <a:pathLst>
                <a:path h="11526982" w="5355113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C6C6C6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9593" y="2085323"/>
            <a:ext cx="17448815" cy="7598897"/>
          </a:xfrm>
          <a:custGeom>
            <a:avLst/>
            <a:gdLst/>
            <a:ahLst/>
            <a:cxnLst/>
            <a:rect r="r" b="b" t="t" l="l"/>
            <a:pathLst>
              <a:path h="7598897" w="17448815">
                <a:moveTo>
                  <a:pt x="0" y="0"/>
                </a:moveTo>
                <a:lnTo>
                  <a:pt x="17448814" y="0"/>
                </a:lnTo>
                <a:lnTo>
                  <a:pt x="17448814" y="7598897"/>
                </a:lnTo>
                <a:lnTo>
                  <a:pt x="0" y="75988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26428" y="1181100"/>
            <a:ext cx="12625545" cy="1060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</a:pPr>
            <a:r>
              <a:rPr lang="en-US" sz="8000">
                <a:solidFill>
                  <a:srgbClr val="FFFFFF"/>
                </a:solidFill>
                <a:latin typeface="Open Sans Bold"/>
              </a:rPr>
              <a:t>Workflow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0162" y="881346"/>
            <a:ext cx="14241058" cy="8524308"/>
          </a:xfrm>
          <a:custGeom>
            <a:avLst/>
            <a:gdLst/>
            <a:ahLst/>
            <a:cxnLst/>
            <a:rect r="r" b="b" t="t" l="l"/>
            <a:pathLst>
              <a:path h="8524308" w="14241058">
                <a:moveTo>
                  <a:pt x="0" y="0"/>
                </a:moveTo>
                <a:lnTo>
                  <a:pt x="14241057" y="0"/>
                </a:lnTo>
                <a:lnTo>
                  <a:pt x="14241057" y="8524308"/>
                </a:lnTo>
                <a:lnTo>
                  <a:pt x="0" y="85243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788936" y="3924300"/>
            <a:ext cx="4470364" cy="243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9600"/>
              </a:lnSpc>
            </a:pPr>
            <a:r>
              <a:rPr lang="en-US" sz="8000" u="none">
                <a:solidFill>
                  <a:srgbClr val="FFFFFF"/>
                </a:solidFill>
                <a:latin typeface="Noto Sans"/>
              </a:rPr>
              <a:t>Usecase diagram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2B4B8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34000" y="3857625"/>
            <a:ext cx="7620000" cy="257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199"/>
              </a:lnSpc>
            </a:pPr>
            <a:r>
              <a:rPr lang="en-US" sz="8499">
                <a:solidFill>
                  <a:srgbClr val="FFFFFF"/>
                </a:solidFill>
                <a:latin typeface="Josefin Sans Bold Bold"/>
              </a:rPr>
              <a:t>Deploy and Demo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4445872"/>
            <a:ext cx="2713624" cy="5841128"/>
            <a:chOff x="0" y="0"/>
            <a:chExt cx="5355113" cy="115269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55113" cy="11526982"/>
            </a:xfrm>
            <a:custGeom>
              <a:avLst/>
              <a:gdLst/>
              <a:ahLst/>
              <a:cxnLst/>
              <a:rect r="r" b="b" t="t" l="l"/>
              <a:pathLst>
                <a:path h="11526982" w="5355113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C6C6C6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16258401" y="0"/>
            <a:ext cx="2067430" cy="4450182"/>
            <a:chOff x="0" y="0"/>
            <a:chExt cx="5355113" cy="115269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55113" cy="11526982"/>
            </a:xfrm>
            <a:custGeom>
              <a:avLst/>
              <a:gdLst/>
              <a:ahLst/>
              <a:cxnLst/>
              <a:rect r="r" b="b" t="t" l="l"/>
              <a:pathLst>
                <a:path h="11526982" w="5355113">
                  <a:moveTo>
                    <a:pt x="5355113" y="11526982"/>
                  </a:moveTo>
                  <a:lnTo>
                    <a:pt x="0" y="11526982"/>
                  </a:lnTo>
                  <a:lnTo>
                    <a:pt x="0" y="0"/>
                  </a:lnTo>
                  <a:lnTo>
                    <a:pt x="5355113" y="11526982"/>
                  </a:lnTo>
                  <a:close/>
                </a:path>
              </a:pathLst>
            </a:custGeom>
            <a:solidFill>
              <a:srgbClr val="C6C6C6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DAFnWQWM6p4</dc:identifier>
  <dcterms:modified xsi:type="dcterms:W3CDTF">2011-08-01T06:04:30Z</dcterms:modified>
  <cp:revision>1</cp:revision>
  <dc:title>internship IU</dc:title>
</cp:coreProperties>
</file>

<file path=docProps/thumbnail.jpeg>
</file>